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Bitter"/>
      <p:regular r:id="rId41"/>
      <p:bold r:id="rId42"/>
      <p:italic r:id="rId43"/>
    </p:embeddedFont>
    <p:embeddedFont>
      <p:font typeface="Old Standard TT"/>
      <p:regular r:id="rId44"/>
      <p:bold r:id="rId45"/>
      <p: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Bitter-bold.fntdata"/><Relationship Id="rId41" Type="http://schemas.openxmlformats.org/officeDocument/2006/relationships/font" Target="fonts/Bitter-regular.fntdata"/><Relationship Id="rId44" Type="http://schemas.openxmlformats.org/officeDocument/2006/relationships/font" Target="fonts/OldStandardTT-regular.fntdata"/><Relationship Id="rId43" Type="http://schemas.openxmlformats.org/officeDocument/2006/relationships/font" Target="fonts/Bitter-italic.fntdata"/><Relationship Id="rId46" Type="http://schemas.openxmlformats.org/officeDocument/2006/relationships/font" Target="fonts/OldStandardTT-italic.fntdata"/><Relationship Id="rId45" Type="http://schemas.openxmlformats.org/officeDocument/2006/relationships/font" Target="fonts/OldStandardT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-regular.fntdata"/><Relationship Id="rId36" Type="http://schemas.openxmlformats.org/officeDocument/2006/relationships/slide" Target="slides/slide32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53535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Bitter"/>
              <a:defRPr sz="42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har char="●"/>
              <a:defRPr/>
            </a:lvl1pPr>
            <a:lvl2pPr lvl="1" algn="ctr">
              <a:spcBef>
                <a:spcPts val="0"/>
              </a:spcBef>
              <a:buChar char="○"/>
              <a:defRPr/>
            </a:lvl2pPr>
            <a:lvl3pPr lvl="2" algn="ctr">
              <a:spcBef>
                <a:spcPts val="0"/>
              </a:spcBef>
              <a:buChar char="■"/>
              <a:defRPr/>
            </a:lvl3pPr>
            <a:lvl4pPr lvl="3" algn="ctr">
              <a:spcBef>
                <a:spcPts val="0"/>
              </a:spcBef>
              <a:buChar char="●"/>
              <a:defRPr/>
            </a:lvl4pPr>
            <a:lvl5pPr lvl="4" algn="ctr">
              <a:spcBef>
                <a:spcPts val="0"/>
              </a:spcBef>
              <a:buChar char="○"/>
              <a:defRPr/>
            </a:lvl5pPr>
            <a:lvl6pPr lvl="5" algn="ctr">
              <a:spcBef>
                <a:spcPts val="0"/>
              </a:spcBef>
              <a:buChar char="■"/>
              <a:defRPr/>
            </a:lvl6pPr>
            <a:lvl7pPr lvl="6" algn="ctr">
              <a:spcBef>
                <a:spcPts val="0"/>
              </a:spcBef>
              <a:buChar char="●"/>
              <a:defRPr/>
            </a:lvl7pPr>
            <a:lvl8pPr lvl="7" algn="ctr">
              <a:spcBef>
                <a:spcPts val="0"/>
              </a:spcBef>
              <a:buChar char="○"/>
              <a:defRPr/>
            </a:lvl8pPr>
            <a:lvl9pPr lvl="8" algn="ctr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22222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Bitter"/>
              <a:defRPr sz="6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2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Bitter"/>
              <a:defRPr sz="54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rgbClr val="EFEFE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buFont typeface="Bitter"/>
              <a:defRPr sz="4200">
                <a:solidFill>
                  <a:schemeClr val="lt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Bitter"/>
              <a:buChar char="●"/>
              <a:defRPr>
                <a:latin typeface="Bitter"/>
                <a:ea typeface="Bitter"/>
                <a:cs typeface="Bitter"/>
                <a:sym typeface="Bitter"/>
              </a:defRPr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/>
              <a:t>The Hitchhiker's Guide to the Webpack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Sara Vieira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08725" y="19051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Entry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File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module.exports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entry: './src/index.jsx',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08725" y="2270850"/>
            <a:ext cx="4045200" cy="60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const path = require('path');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module.exports = 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entry: './src/index.jsx',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	output: {</a:t>
            </a:r>
          </a:p>
          <a:p>
            <a:pPr indent="387350" lvl="0" marL="45720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filename: 'bundle.js',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path: path.resolve(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__dirname, 'dist'</a:t>
            </a:r>
          </a:p>
          <a:p>
            <a:pPr indent="-69850" lvl="0" marL="91440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	},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Resolve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Files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const path = require('path');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module.exports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entry: './src/index.jsx',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	output: {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filename: 'bundle.js',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path: path.resolve(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__dirname, 'dist'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),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	},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resolve: {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extensions: [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'.js',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'.jsx',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'.css</a:t>
            </a:r>
          </a:p>
          <a:p>
            <a:pPr indent="387350" lvl="0" marL="45720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	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Rules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const path = require('path');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module.exports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entry: './src/index.jsx',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	output: {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filename: 'bundle.js',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path: path.resolve(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__dirname, 'dist'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),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	},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resolve: {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extensions: ['.js', '.jsx'],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	}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rules: [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  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Parse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Javascript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babel babel-core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	babel-loader --dev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module: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rules: [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test: /\.jsx?$/,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loader: 'babel-loader',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Up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Babel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babel-preset-env        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babel-preset-react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--dev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 .babelrc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"presets": [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["env", 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"modules": false,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"targets": 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  "node": "current",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  "browsers": [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"last 3 versions",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"last 4 iOS versions"</a:t>
            </a:r>
          </a:p>
          <a:p>
            <a:pPr indent="457200" lvl="0" marL="45720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]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}],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"react"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]}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Parse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Images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url-loader --dev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module: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rules: [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test: /\.jsx?$/,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loader: 'babel-loader',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test: /\.(jpg|png|svg)$/,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loader: 'url-loader',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options: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 limit: 10000,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},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Parse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CSS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style-loader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css-loader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postcss-loader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postcss --dev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Parse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CSS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test: /\.css$/,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use: [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'style-loader',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loader: 'css-loader',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options: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  modules: true,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  camelCase: true,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  sourceMaps: true,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  localIdentName: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'[local]-[hash:base64:5]'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 },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},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'postcss-loader',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Up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cssnext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postcss-cssnext --dev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 postcss.config.js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const cssnext = </a:t>
            </a:r>
          </a:p>
          <a:p>
            <a:pPr indent="45720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require('postcss-cssnext')();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module.exports = () =&gt; ({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plugins: [cssnext],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408774_1176610005723131_610356130_n.jpg"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587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Sara Vieira</a:t>
            </a:r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@NikkitaFTW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github.com/SaraVieira</a:t>
            </a:r>
          </a:p>
        </p:txBody>
      </p:sp>
      <p:pic>
        <p:nvPicPr>
          <p:cNvPr descr="mindera logo.png"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237" y="174212"/>
            <a:ext cx="23145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vg-logo-hor-white_4d0c2de6.png"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025" y="4235121"/>
            <a:ext cx="3542925" cy="5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up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Dev Server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webpack-dev-server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--dev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 webpack.config.js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devServer: 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port: 3000,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hot: true,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historyApiFallback: true,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 Terminal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webpack-dev-server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--hot --inline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--output-public-path=/dist/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Minifying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Javascript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babili-webpack-plugin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--dev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 webpack.config.js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const BabiliPlugin = require(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'babili-webpack-plugin');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plugins: [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new BabiliPlugin()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287650" y="1197750"/>
            <a:ext cx="4045200" cy="2748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Awesomeness to the Terminal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yan-progress-webpack-plugin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--dev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 webpack.config.js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const NyanProgressPlugin =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require('</a:t>
            </a: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nyan-progress-webpack-plugin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');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plugins: [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new BabiliPlugin(),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 NyanProgressPlugin(),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62A4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y-14-2017 19-48-38.gif"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25" y="1463600"/>
            <a:ext cx="763667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276050" y="2140950"/>
            <a:ext cx="4045200" cy="86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Webpack CLI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782825" y="1934400"/>
            <a:ext cx="57327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arn global add webpack-cli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ebpack-cli init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512700" y="181035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THE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LINTING</a:t>
            </a:r>
          </a:p>
        </p:txBody>
      </p:sp>
      <p:pic>
        <p:nvPicPr>
          <p:cNvPr descr="giphy.gif"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137" y="485775"/>
            <a:ext cx="35337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Lint the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Javascript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4561600" y="1146600"/>
            <a:ext cx="57327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eslint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slint-config-airbnb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eslint-plugin-react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e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slint-plugin-prettier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slint-plugin-import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eslint-plugin-jsx-a11y --dev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Lint the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Javascript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603725" y="573300"/>
            <a:ext cx="57327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 .eslintrc.js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module.exports = 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"env": 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"browser": true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"extends": "airbnb",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"plugins": [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	"react",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“impiort",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"prepttier",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"jsx-a11y"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]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08725" y="1900500"/>
            <a:ext cx="4045200" cy="13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Lint the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CSS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572125" y="962100"/>
            <a:ext cx="57327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 stylelint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stylelint-config-standard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stylefmt --dev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.stylelintrc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"extends": 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"stylelint-config-standard"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512700" y="181035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Awesome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  <p:pic>
        <p:nvPicPr>
          <p:cNvPr descr="5h3iRSX.gif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487" y="1181100"/>
            <a:ext cx="37052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w-860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340" y="-39950"/>
            <a:ext cx="813126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coessalvadorsobral_01.jpg" id="74" name="Shape 74"/>
          <p:cNvPicPr preferRelativeResize="0"/>
          <p:nvPr/>
        </p:nvPicPr>
        <p:blipFill rotWithShape="1">
          <a:blip r:embed="rId4">
            <a:alphaModFix/>
          </a:blip>
          <a:srcRect b="0" l="0" r="27933" t="0"/>
          <a:stretch/>
        </p:blipFill>
        <p:spPr>
          <a:xfrm>
            <a:off x="-1255800" y="-39950"/>
            <a:ext cx="5557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718950" y="179750"/>
            <a:ext cx="44445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  <a:t>Eurovision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4756725" y="179750"/>
            <a:ext cx="44445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Portuguese League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76050" y="1759950"/>
            <a:ext cx="4045200" cy="86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Webpack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Blocks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4782825" y="1934400"/>
            <a:ext cx="57327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global add webpack-cli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webpack-cli init</a:t>
            </a:r>
          </a:p>
        </p:txBody>
      </p:sp>
      <p:pic>
        <p:nvPicPr>
          <p:cNvPr descr="Screenshot 2017-05-16 14.36.19.png"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199" y="0"/>
            <a:ext cx="6870848" cy="51803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196100" y="2621550"/>
            <a:ext cx="42051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Functional building blocks for the webpack config.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76050" y="1759950"/>
            <a:ext cx="4045200" cy="86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Staged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4782825" y="1934400"/>
            <a:ext cx="57327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global add webpack-cli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webpack-cli init</a:t>
            </a:r>
          </a:p>
        </p:txBody>
      </p:sp>
      <p:pic>
        <p:nvPicPr>
          <p:cNvPr descr="Screenshot 2017-05-16 14.40.48.png" id="247" name="Shape 247"/>
          <p:cNvPicPr preferRelativeResize="0"/>
          <p:nvPr/>
        </p:nvPicPr>
        <p:blipFill rotWithShape="1">
          <a:blip r:embed="rId3">
            <a:alphaModFix/>
          </a:blip>
          <a:srcRect b="2144" l="0" r="0" t="2134"/>
          <a:stretch/>
        </p:blipFill>
        <p:spPr>
          <a:xfrm>
            <a:off x="4566425" y="-147199"/>
            <a:ext cx="6870848" cy="529069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1039550" y="2621550"/>
            <a:ext cx="25182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Run linters on git staged files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512700" y="1959425"/>
            <a:ext cx="4396500" cy="969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pic>
        <p:nvPicPr>
          <p:cNvPr descr="14797480_10210733967328422_439919087_n (1).gif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00" y="2063625"/>
            <a:ext cx="2822208" cy="15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512700" y="2928600"/>
            <a:ext cx="5267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github.com/SaraVieira/codemotion-amsterdam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Webpack</a:t>
            </a:r>
          </a:p>
        </p:txBody>
      </p:sp>
      <p:pic>
        <p:nvPicPr>
          <p:cNvPr descr="icon.png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045" y="1281437"/>
            <a:ext cx="2427150" cy="274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3A4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17-05-14 13.03.07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3712"/>
            <a:ext cx="8839196" cy="339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65500" y="2048750"/>
            <a:ext cx="4045200" cy="66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</a:t>
            </a:r>
          </a:p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Font typeface="Roboto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React</a:t>
            </a:r>
          </a:p>
          <a:p>
            <a:pPr indent="-228600" lvl="0" marL="457200">
              <a:spcBef>
                <a:spcPts val="0"/>
              </a:spcBef>
              <a:buFont typeface="Roboto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Eslint</a:t>
            </a:r>
          </a:p>
          <a:p>
            <a:pPr indent="-228600" lvl="0" marL="457200">
              <a:spcBef>
                <a:spcPts val="0"/>
              </a:spcBef>
              <a:buFont typeface="Roboto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ES6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CSS Modules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PostCSS</a:t>
            </a:r>
          </a:p>
          <a:p>
            <a:pPr indent="-228600" lvl="0" marL="457200">
              <a:spcBef>
                <a:spcPts val="0"/>
              </a:spcBef>
              <a:buFont typeface="Roboto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Lots of linting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74150" y="19051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Folder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Structure</a:t>
            </a:r>
          </a:p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React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Images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Babel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CSS Modules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PostCSS</a:t>
            </a:r>
          </a:p>
        </p:txBody>
      </p:sp>
      <p:pic>
        <p:nvPicPr>
          <p:cNvPr descr="Screenshot 2017-05-14 12.55.24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652" y="0"/>
            <a:ext cx="609699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7450575" y="4014925"/>
            <a:ext cx="2756400" cy="209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274150" y="19051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Install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Webpack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5105575" y="2236200"/>
            <a:ext cx="57327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yarn add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webpack --dev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webpack.config.js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4551075" y="0"/>
            <a:ext cx="573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module.exports = 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